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8" r:id="rId2"/>
    <p:sldId id="261" r:id="rId3"/>
    <p:sldId id="263" r:id="rId4"/>
    <p:sldId id="262" r:id="rId5"/>
    <p:sldId id="260" r:id="rId6"/>
    <p:sldId id="256" r:id="rId7"/>
    <p:sldId id="259" r:id="rId8"/>
    <p:sldId id="257"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8ECE5"/>
    <a:srgbClr val="84E2E9"/>
    <a:srgbClr val="FD38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267"/>
    <p:restoredTop sz="94674"/>
  </p:normalViewPr>
  <p:slideViewPr>
    <p:cSldViewPr snapToGrid="0" snapToObjects="1">
      <p:cViewPr>
        <p:scale>
          <a:sx n="124" d="100"/>
          <a:sy n="124"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hdphoto1.wdp>
</file>

<file path=ppt/media/hdphoto2.wdp>
</file>

<file path=ppt/media/image1.jpeg>
</file>

<file path=ppt/media/image10.tiff>
</file>

<file path=ppt/media/image2.png>
</file>

<file path=ppt/media/image4.tiff>
</file>

<file path=ppt/media/image5.jpeg>
</file>

<file path=ppt/media/image6.png>
</file>

<file path=ppt/media/image7.tiff>
</file>

<file path=ppt/media/image8.png>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5302D78-6FE5-4F47-8ABA-FC318FD9D9B9}" type="datetimeFigureOut">
              <a:rPr lang="en-US" smtClean="0"/>
              <a:t>6/15/18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2103105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302D78-6FE5-4F47-8ABA-FC318FD9D9B9}" type="datetimeFigureOut">
              <a:rPr lang="en-US" smtClean="0"/>
              <a:t>6/15/18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9044205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302D78-6FE5-4F47-8ABA-FC318FD9D9B9}" type="datetimeFigureOut">
              <a:rPr lang="en-US" smtClean="0"/>
              <a:t>6/15/18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706325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302D78-6FE5-4F47-8ABA-FC318FD9D9B9}" type="datetimeFigureOut">
              <a:rPr lang="en-US" smtClean="0"/>
              <a:t>6/15/18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1469011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302D78-6FE5-4F47-8ABA-FC318FD9D9B9}" type="datetimeFigureOut">
              <a:rPr lang="en-US" smtClean="0"/>
              <a:t>6/15/18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509084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5302D78-6FE5-4F47-8ABA-FC318FD9D9B9}" type="datetimeFigureOut">
              <a:rPr lang="en-US" smtClean="0"/>
              <a:t>6/15/18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9205167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5302D78-6FE5-4F47-8ABA-FC318FD9D9B9}" type="datetimeFigureOut">
              <a:rPr lang="en-US" smtClean="0"/>
              <a:t>6/15/18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652504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5302D78-6FE5-4F47-8ABA-FC318FD9D9B9}" type="datetimeFigureOut">
              <a:rPr lang="en-US" smtClean="0"/>
              <a:t>6/15/18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1598840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302D78-6FE5-4F47-8ABA-FC318FD9D9B9}" type="datetimeFigureOut">
              <a:rPr lang="en-US" smtClean="0"/>
              <a:t>6/15/18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243038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302D78-6FE5-4F47-8ABA-FC318FD9D9B9}" type="datetimeFigureOut">
              <a:rPr lang="en-US" smtClean="0"/>
              <a:t>6/15/18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238139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302D78-6FE5-4F47-8ABA-FC318FD9D9B9}" type="datetimeFigureOut">
              <a:rPr lang="en-US" smtClean="0"/>
              <a:t>6/15/18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1646155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302D78-6FE5-4F47-8ABA-FC318FD9D9B9}" type="datetimeFigureOut">
              <a:rPr lang="en-US" smtClean="0"/>
              <a:t>6/15/18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3659D8-EE49-A345-BF8C-C586FC143F9B}" type="slidenum">
              <a:rPr lang="en-US" smtClean="0"/>
              <a:t>‹#›</a:t>
            </a:fld>
            <a:endParaRPr lang="en-US"/>
          </a:p>
        </p:txBody>
      </p:sp>
    </p:spTree>
    <p:extLst>
      <p:ext uri="{BB962C8B-B14F-4D97-AF65-F5344CB8AC3E}">
        <p14:creationId xmlns:p14="http://schemas.microsoft.com/office/powerpoint/2010/main" val="17525341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5.jpeg"/><Relationship Id="rId4" Type="http://schemas.openxmlformats.org/officeDocument/2006/relationships/image" Target="../media/image4.tiff"/></Relationships>
</file>

<file path=ppt/slides/_rels/slide7.xml.rels><?xml version="1.0" encoding="UTF-8" standalone="yes"?>
<Relationships xmlns="http://schemas.openxmlformats.org/package/2006/relationships"><Relationship Id="rId8" Type="http://schemas.openxmlformats.org/officeDocument/2006/relationships/image" Target="../media/image5.jpeg"/><Relationship Id="rId3" Type="http://schemas.openxmlformats.org/officeDocument/2006/relationships/image" Target="../media/image7.tiff"/><Relationship Id="rId7" Type="http://schemas.openxmlformats.org/officeDocument/2006/relationships/image" Target="../media/image10.tiff"/><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9.tiff"/><Relationship Id="rId5" Type="http://schemas.openxmlformats.org/officeDocument/2006/relationships/image" Target="../media/image8.png"/><Relationship Id="rId4" Type="http://schemas.openxmlformats.org/officeDocument/2006/relationships/image" Target="../media/image4.tiff"/><Relationship Id="rId9"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7985"/>
                    </a14:imgEffect>
                    <a14:imgEffect>
                      <a14:saturation sat="76000"/>
                    </a14:imgEffect>
                    <a14:imgEffect>
                      <a14:brightnessContrast bright="-20000" contrast="24000"/>
                    </a14:imgEffect>
                  </a14:imgLayer>
                </a14:imgProps>
              </a:ext>
              <a:ext uri="{28A0092B-C50C-407E-A947-70E740481C1C}">
                <a14:useLocalDpi xmlns:a14="http://schemas.microsoft.com/office/drawing/2010/main" val="0"/>
              </a:ext>
            </a:extLst>
          </a:blip>
          <a:srcRect t="15447" b="9439"/>
          <a:stretch/>
        </p:blipFill>
        <p:spPr>
          <a:xfrm>
            <a:off x="527523" y="660400"/>
            <a:ext cx="11073542" cy="5537200"/>
          </a:xfrm>
          <a:prstGeom prst="rect">
            <a:avLst/>
          </a:prstGeom>
          <a:noFill/>
          <a:effectLst>
            <a:innerShdw blurRad="1270000">
              <a:prstClr val="black"/>
            </a:innerShdw>
          </a:effectLst>
        </p:spPr>
      </p:pic>
    </p:spTree>
    <p:extLst>
      <p:ext uri="{BB962C8B-B14F-4D97-AF65-F5344CB8AC3E}">
        <p14:creationId xmlns:p14="http://schemas.microsoft.com/office/powerpoint/2010/main" val="687425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81F26-D630-DE47-95AF-01F92984AF7C}"/>
              </a:ext>
            </a:extLst>
          </p:cNvPr>
          <p:cNvSpPr>
            <a:spLocks noGrp="1"/>
          </p:cNvSpPr>
          <p:nvPr>
            <p:ph type="title"/>
          </p:nvPr>
        </p:nvSpPr>
        <p:spPr/>
        <p:txBody>
          <a:bodyPr/>
          <a:lstStyle/>
          <a:p>
            <a:endParaRPr lang="en-US" dirty="0"/>
          </a:p>
        </p:txBody>
      </p:sp>
      <p:pic>
        <p:nvPicPr>
          <p:cNvPr id="5" name="Content Placeholder 4">
            <a:extLst>
              <a:ext uri="{FF2B5EF4-FFF2-40B4-BE49-F238E27FC236}">
                <a16:creationId xmlns:a16="http://schemas.microsoft.com/office/drawing/2014/main" id="{7505C7EA-247C-F040-9A9B-70F4D5AF16B6}"/>
              </a:ext>
            </a:extLst>
          </p:cNvPr>
          <p:cNvPicPr>
            <a:picLocks noGrp="1" noChangeAspect="1"/>
          </p:cNvPicPr>
          <p:nvPr>
            <p:ph idx="1"/>
          </p:nvPr>
        </p:nvPicPr>
        <p:blipFill>
          <a:blip r:embed="rId2">
            <a:extLst>
              <a:ext uri="{BEBA8EAE-BF5A-486C-A8C5-ECC9F3942E4B}">
                <a14:imgProps xmlns:a14="http://schemas.microsoft.com/office/drawing/2010/main">
                  <a14:imgLayer>
                    <a14:imgEffect>
                      <a14:colorTemperature colorTemp="6884"/>
                    </a14:imgEffect>
                    <a14:imgEffect>
                      <a14:saturation sat="67000"/>
                    </a14:imgEffect>
                    <a14:imgEffect>
                      <a14:brightnessContrast bright="-20000" contrast="10000"/>
                    </a14:imgEffect>
                  </a14:imgLayer>
                </a14:imgProps>
              </a:ext>
            </a:extLst>
          </a:blip>
          <a:stretch>
            <a:fillRect/>
          </a:stretch>
        </p:blipFill>
        <p:spPr>
          <a:xfrm>
            <a:off x="963429" y="1932755"/>
            <a:ext cx="9854175" cy="4351338"/>
          </a:xfrm>
          <a:effectLst>
            <a:innerShdw blurRad="1270000">
              <a:schemeClr val="bg2">
                <a:lumMod val="10000"/>
              </a:schemeClr>
            </a:innerShdw>
          </a:effectLst>
        </p:spPr>
      </p:pic>
      <p:sp>
        <p:nvSpPr>
          <p:cNvPr id="7" name="Title 1">
            <a:extLst>
              <a:ext uri="{FF2B5EF4-FFF2-40B4-BE49-F238E27FC236}">
                <a16:creationId xmlns:a16="http://schemas.microsoft.com/office/drawing/2014/main" id="{CC01DA0D-626F-504D-A390-5AE2A3195889}"/>
              </a:ext>
            </a:extLst>
          </p:cNvPr>
          <p:cNvSpPr txBox="1">
            <a:spLocks/>
          </p:cNvSpPr>
          <p:nvPr/>
        </p:nvSpPr>
        <p:spPr>
          <a:xfrm>
            <a:off x="963430" y="1151918"/>
            <a:ext cx="9854174" cy="435133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chemeClr val="bg1"/>
                </a:solidFill>
                <a:latin typeface="Garamond" charset="0"/>
                <a:ea typeface="Garamond" charset="0"/>
                <a:cs typeface="Garamond" charset="0"/>
              </a:rPr>
              <a:t>Mesirov Lab</a:t>
            </a:r>
          </a:p>
          <a:p>
            <a:pPr algn="ctr"/>
            <a:br>
              <a:rPr lang="en-US" sz="2000" dirty="0">
                <a:solidFill>
                  <a:schemeClr val="bg1"/>
                </a:solidFill>
                <a:latin typeface="Garamond" charset="0"/>
                <a:ea typeface="Garamond" charset="0"/>
                <a:cs typeface="Garamond" charset="0"/>
              </a:rPr>
            </a:br>
            <a:r>
              <a:rPr lang="en-US" sz="1800" dirty="0">
                <a:solidFill>
                  <a:schemeClr val="bg1"/>
                </a:solidFill>
                <a:latin typeface="Garamond" charset="0"/>
                <a:ea typeface="Garamond" charset="0"/>
                <a:cs typeface="Garamond" charset="0"/>
              </a:rPr>
              <a:t>Computational Cancer Research &amp; Open Source Software Tools </a:t>
            </a:r>
          </a:p>
        </p:txBody>
      </p:sp>
    </p:spTree>
    <p:extLst>
      <p:ext uri="{BB962C8B-B14F-4D97-AF65-F5344CB8AC3E}">
        <p14:creationId xmlns:p14="http://schemas.microsoft.com/office/powerpoint/2010/main" val="1522718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CC01DA0D-626F-504D-A390-5AE2A3195889}"/>
              </a:ext>
            </a:extLst>
          </p:cNvPr>
          <p:cNvSpPr txBox="1">
            <a:spLocks/>
          </p:cNvSpPr>
          <p:nvPr/>
        </p:nvSpPr>
        <p:spPr>
          <a:xfrm>
            <a:off x="963430" y="1151918"/>
            <a:ext cx="9854174" cy="435133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b="1" dirty="0">
                <a:solidFill>
                  <a:schemeClr val="bg1"/>
                </a:solidFill>
                <a:latin typeface="Garamond" charset="0"/>
                <a:ea typeface="Garamond" charset="0"/>
                <a:cs typeface="Garamond" charset="0"/>
              </a:rPr>
              <a:t>the Mesirov Lab</a:t>
            </a:r>
          </a:p>
          <a:p>
            <a:pPr algn="ctr"/>
            <a:br>
              <a:rPr lang="en-US" sz="2000" dirty="0">
                <a:solidFill>
                  <a:schemeClr val="bg1"/>
                </a:solidFill>
                <a:latin typeface="Garamond" charset="0"/>
                <a:ea typeface="Garamond" charset="0"/>
                <a:cs typeface="Garamond" charset="0"/>
              </a:rPr>
            </a:br>
            <a:r>
              <a:rPr lang="en-US" sz="1800" dirty="0">
                <a:solidFill>
                  <a:schemeClr val="bg1"/>
                </a:solidFill>
                <a:latin typeface="Garamond" charset="0"/>
                <a:ea typeface="Garamond" charset="0"/>
                <a:cs typeface="Garamond" charset="0"/>
              </a:rPr>
              <a:t>Computational Cancer Research &amp; Open Source Software Tools </a:t>
            </a:r>
          </a:p>
        </p:txBody>
      </p:sp>
      <p:pic>
        <p:nvPicPr>
          <p:cNvPr id="6" name="Picture 5">
            <a:extLst>
              <a:ext uri="{FF2B5EF4-FFF2-40B4-BE49-F238E27FC236}">
                <a16:creationId xmlns:a16="http://schemas.microsoft.com/office/drawing/2014/main" id="{266EE055-DC77-B34A-A423-48F7739AC7EA}"/>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6502218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81F26-D630-DE47-95AF-01F92984AF7C}"/>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7505C7EA-247C-F040-9A9B-70F4D5AF16B6}"/>
              </a:ext>
            </a:extLst>
          </p:cNvPr>
          <p:cNvPicPr>
            <a:picLocks noGrp="1" noChangeAspect="1"/>
          </p:cNvPicPr>
          <p:nvPr>
            <p:ph idx="1"/>
          </p:nvPr>
        </p:nvPicPr>
        <p:blipFill rotWithShape="1">
          <a:blip r:embed="rId2">
            <a:extLst>
              <a:ext uri="{BEBA8EAE-BF5A-486C-A8C5-ECC9F3942E4B}">
                <a14:imgProps xmlns:a14="http://schemas.microsoft.com/office/drawing/2010/main">
                  <a14:imgLayer>
                    <a14:imgEffect>
                      <a14:colorTemperature colorTemp="6884"/>
                    </a14:imgEffect>
                    <a14:imgEffect>
                      <a14:saturation sat="67000"/>
                    </a14:imgEffect>
                    <a14:imgEffect>
                      <a14:brightnessContrast bright="-20000" contrast="10000"/>
                    </a14:imgEffect>
                  </a14:imgLayer>
                </a14:imgProps>
              </a:ext>
            </a:extLst>
          </a:blip>
          <a:srcRect t="39403" b="-558"/>
          <a:stretch/>
        </p:blipFill>
        <p:spPr>
          <a:xfrm>
            <a:off x="511366" y="2476072"/>
            <a:ext cx="9854175" cy="2280863"/>
          </a:xfrm>
          <a:effectLst>
            <a:innerShdw blurRad="939800">
              <a:prstClr val="black"/>
            </a:innerShdw>
          </a:effectLst>
        </p:spPr>
      </p:pic>
      <p:sp>
        <p:nvSpPr>
          <p:cNvPr id="7" name="Title 1">
            <a:extLst>
              <a:ext uri="{FF2B5EF4-FFF2-40B4-BE49-F238E27FC236}">
                <a16:creationId xmlns:a16="http://schemas.microsoft.com/office/drawing/2014/main" id="{CC01DA0D-626F-504D-A390-5AE2A3195889}"/>
              </a:ext>
            </a:extLst>
          </p:cNvPr>
          <p:cNvSpPr txBox="1">
            <a:spLocks/>
          </p:cNvSpPr>
          <p:nvPr/>
        </p:nvSpPr>
        <p:spPr>
          <a:xfrm>
            <a:off x="1181528" y="3516859"/>
            <a:ext cx="9184013" cy="1240076"/>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500" b="1" dirty="0">
                <a:solidFill>
                  <a:schemeClr val="bg1"/>
                </a:solidFill>
                <a:latin typeface="Garamond" charset="0"/>
                <a:ea typeface="Garamond" charset="0"/>
                <a:cs typeface="Garamond" charset="0"/>
              </a:rPr>
              <a:t>Mesirov Lab</a:t>
            </a:r>
            <a:br>
              <a:rPr lang="en-US" sz="2000" dirty="0">
                <a:solidFill>
                  <a:schemeClr val="bg1"/>
                </a:solidFill>
                <a:latin typeface="Garamond" charset="0"/>
                <a:ea typeface="Garamond" charset="0"/>
                <a:cs typeface="Garamond" charset="0"/>
              </a:rPr>
            </a:br>
            <a:r>
              <a:rPr lang="en-US" sz="1500" dirty="0">
                <a:solidFill>
                  <a:schemeClr val="bg1"/>
                </a:solidFill>
                <a:latin typeface="Garamond" charset="0"/>
                <a:ea typeface="Garamond" charset="0"/>
                <a:cs typeface="Garamond" charset="0"/>
              </a:rPr>
              <a:t>Computational Cancer Research • Open Source Software Tools </a:t>
            </a:r>
          </a:p>
        </p:txBody>
      </p:sp>
    </p:spTree>
    <p:extLst>
      <p:ext uri="{BB962C8B-B14F-4D97-AF65-F5344CB8AC3E}">
        <p14:creationId xmlns:p14="http://schemas.microsoft.com/office/powerpoint/2010/main" val="22768851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58FB6CB-D38B-C245-8085-436714B6102E}"/>
              </a:ext>
            </a:extLst>
          </p:cNvPr>
          <p:cNvSpPr/>
          <p:nvPr/>
        </p:nvSpPr>
        <p:spPr>
          <a:xfrm>
            <a:off x="4676283" y="2301412"/>
            <a:ext cx="6924782" cy="3236359"/>
          </a:xfrm>
          <a:prstGeom prst="rect">
            <a:avLst/>
          </a:prstGeom>
          <a:solidFill>
            <a:schemeClr val="bg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4610C9F1-AC41-954D-ACFB-68EF86500DDD}"/>
              </a:ext>
            </a:extLst>
          </p:cNvPr>
          <p:cNvSpPr txBox="1"/>
          <p:nvPr/>
        </p:nvSpPr>
        <p:spPr>
          <a:xfrm>
            <a:off x="5057810" y="2496755"/>
            <a:ext cx="5331587" cy="754053"/>
          </a:xfrm>
          <a:prstGeom prst="rect">
            <a:avLst/>
          </a:prstGeom>
          <a:noFill/>
        </p:spPr>
        <p:txBody>
          <a:bodyPr wrap="square" rtlCol="0">
            <a:spAutoFit/>
          </a:bodyPr>
          <a:lstStyle/>
          <a:p>
            <a:r>
              <a:rPr lang="en-US" sz="4300" dirty="0">
                <a:solidFill>
                  <a:schemeClr val="tx2"/>
                </a:solidFill>
                <a:latin typeface="Arial" panose="020B0604020202020204" pitchFamily="34" charset="0"/>
                <a:ea typeface="Shree Devanagari 714" charset="0"/>
                <a:cs typeface="Arial" panose="020B0604020202020204" pitchFamily="34" charset="0"/>
              </a:rPr>
              <a:t>About the Lab</a:t>
            </a:r>
          </a:p>
        </p:txBody>
      </p:sp>
      <p:sp>
        <p:nvSpPr>
          <p:cNvPr id="5" name="TextBox 4">
            <a:extLst>
              <a:ext uri="{FF2B5EF4-FFF2-40B4-BE49-F238E27FC236}">
                <a16:creationId xmlns:a16="http://schemas.microsoft.com/office/drawing/2014/main" id="{7D84F05A-4305-EF44-A988-0D8C1FB02E55}"/>
              </a:ext>
            </a:extLst>
          </p:cNvPr>
          <p:cNvSpPr txBox="1"/>
          <p:nvPr/>
        </p:nvSpPr>
        <p:spPr>
          <a:xfrm>
            <a:off x="5057810" y="3134886"/>
            <a:ext cx="6008998" cy="2092881"/>
          </a:xfrm>
          <a:prstGeom prst="rect">
            <a:avLst/>
          </a:prstGeom>
          <a:noFill/>
        </p:spPr>
        <p:txBody>
          <a:bodyPr wrap="square" rtlCol="0">
            <a:spAutoFit/>
          </a:bodyPr>
          <a:lstStyle/>
          <a:p>
            <a:pPr algn="just"/>
            <a:r>
              <a:rPr lang="en-US" sz="1300" dirty="0">
                <a:solidFill>
                  <a:schemeClr val="tx2"/>
                </a:solidFill>
                <a:latin typeface="Arial" panose="020B0604020202020204" pitchFamily="34" charset="0"/>
                <a:ea typeface="Shree Devanagari 714" charset="0"/>
                <a:cs typeface="Arial" panose="020B0604020202020204" pitchFamily="34" charset="0"/>
              </a:rPr>
              <a:t>Research in the Mesirov lab focuses on applying machine-learning and statistical methods to functional genomics data with the goal of better understanding the underlying biological mechanisms of disease, improving stratification of patients with respect to different treatment outcomes, and identifying novel drug targets. Our lab is committed to the development of practical, accessible, open source software tools to bring these methods to the general biomedical research community. These tools support the research of hundreds of thousands of investigators worldwide. Thus, to achieve its goals, the lab includes both computational biologists and software engineers working together to further our understanding and treatment of disease.</a:t>
            </a:r>
          </a:p>
        </p:txBody>
      </p:sp>
    </p:spTree>
    <p:extLst>
      <p:ext uri="{BB962C8B-B14F-4D97-AF65-F5344CB8AC3E}">
        <p14:creationId xmlns:p14="http://schemas.microsoft.com/office/powerpoint/2010/main" val="3189634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7985"/>
                    </a14:imgEffect>
                    <a14:imgEffect>
                      <a14:saturation sat="76000"/>
                    </a14:imgEffect>
                    <a14:imgEffect>
                      <a14:brightnessContrast bright="-20000" contrast="24000"/>
                    </a14:imgEffect>
                  </a14:imgLayer>
                </a14:imgProps>
              </a:ext>
              <a:ext uri="{28A0092B-C50C-407E-A947-70E740481C1C}">
                <a14:useLocalDpi xmlns:a14="http://schemas.microsoft.com/office/drawing/2010/main" val="0"/>
              </a:ext>
            </a:extLst>
          </a:blip>
          <a:srcRect t="15447" b="9439"/>
          <a:stretch/>
        </p:blipFill>
        <p:spPr>
          <a:xfrm>
            <a:off x="527523" y="660400"/>
            <a:ext cx="11073542" cy="5537200"/>
          </a:xfrm>
          <a:prstGeom prst="rect">
            <a:avLst/>
          </a:prstGeom>
          <a:noFill/>
        </p:spPr>
      </p:pic>
      <p:sp>
        <p:nvSpPr>
          <p:cNvPr id="4" name="Rectangle 3">
            <a:extLst>
              <a:ext uri="{FF2B5EF4-FFF2-40B4-BE49-F238E27FC236}">
                <a16:creationId xmlns:a16="http://schemas.microsoft.com/office/drawing/2014/main" id="{AA8E1611-7216-FF46-B879-37013A6C64B0}"/>
              </a:ext>
            </a:extLst>
          </p:cNvPr>
          <p:cNvSpPr/>
          <p:nvPr/>
        </p:nvSpPr>
        <p:spPr>
          <a:xfrm>
            <a:off x="527523" y="2775285"/>
            <a:ext cx="11073542" cy="3161211"/>
          </a:xfrm>
          <a:prstGeom prst="rect">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782220" y="2909318"/>
            <a:ext cx="5331587" cy="754053"/>
          </a:xfrm>
          <a:prstGeom prst="rect">
            <a:avLst/>
          </a:prstGeom>
          <a:noFill/>
        </p:spPr>
        <p:txBody>
          <a:bodyPr wrap="square" rtlCol="0">
            <a:spAutoFit/>
          </a:bodyPr>
          <a:lstStyle/>
          <a:p>
            <a:r>
              <a:rPr lang="en-US" sz="4300" dirty="0">
                <a:solidFill>
                  <a:schemeClr val="bg1"/>
                </a:solidFill>
                <a:latin typeface="Arial" panose="020B0604020202020204" pitchFamily="34" charset="0"/>
                <a:ea typeface="Shree Devanagari 714" charset="0"/>
                <a:cs typeface="Arial" panose="020B0604020202020204" pitchFamily="34" charset="0"/>
              </a:rPr>
              <a:t>About the Lab</a:t>
            </a:r>
          </a:p>
        </p:txBody>
      </p:sp>
      <p:sp>
        <p:nvSpPr>
          <p:cNvPr id="14" name="TextBox 13"/>
          <p:cNvSpPr txBox="1"/>
          <p:nvPr/>
        </p:nvSpPr>
        <p:spPr>
          <a:xfrm>
            <a:off x="782219" y="3643047"/>
            <a:ext cx="8201359" cy="2169825"/>
          </a:xfrm>
          <a:prstGeom prst="rect">
            <a:avLst/>
          </a:prstGeom>
          <a:noFill/>
        </p:spPr>
        <p:txBody>
          <a:bodyPr wrap="square" rtlCol="0">
            <a:spAutoFit/>
          </a:bodyPr>
          <a:lstStyle/>
          <a:p>
            <a:r>
              <a:rPr lang="en-US" sz="1500" dirty="0">
                <a:solidFill>
                  <a:schemeClr val="bg1"/>
                </a:solidFill>
                <a:latin typeface="Arial" panose="020B0604020202020204" pitchFamily="34" charset="0"/>
                <a:ea typeface="Shree Devanagari 714" charset="0"/>
                <a:cs typeface="Arial" panose="020B0604020202020204" pitchFamily="34" charset="0"/>
              </a:rPr>
              <a:t>Research in the Mesirov lab focuses on applying machine-learning and statistical methods to functional genomics data with the goal of better understanding the underlying biological mechanisms of disease, improving stratification of patients with respect to different treatment outcomes, and identifying novel drug targets. Our lab is committed to the development of practical, accessible, </a:t>
            </a:r>
            <a:r>
              <a:rPr lang="en-US" sz="1500" dirty="0">
                <a:solidFill>
                  <a:srgbClr val="FD3802"/>
                </a:solidFill>
                <a:latin typeface="Arial" panose="020B0604020202020204" pitchFamily="34" charset="0"/>
                <a:ea typeface="Shree Devanagari 714" charset="0"/>
                <a:cs typeface="Arial" panose="020B0604020202020204" pitchFamily="34" charset="0"/>
              </a:rPr>
              <a:t>open source software tools</a:t>
            </a:r>
            <a:r>
              <a:rPr lang="en-US" sz="1500" dirty="0">
                <a:solidFill>
                  <a:schemeClr val="bg1"/>
                </a:solidFill>
                <a:latin typeface="Arial" panose="020B0604020202020204" pitchFamily="34" charset="0"/>
                <a:ea typeface="Shree Devanagari 714" charset="0"/>
                <a:cs typeface="Arial" panose="020B0604020202020204" pitchFamily="34" charset="0"/>
              </a:rPr>
              <a:t> to bring these methods to the general biomedical research community. These tools support the research of hundreds of thousands of investigators worldwide. Thus, to achieve its goals, the lab includes both computational biologists and software engineers working together to further our understanding and treatment of disease. </a:t>
            </a:r>
            <a:r>
              <a:rPr lang="en-US" sz="1500" dirty="0">
                <a:solidFill>
                  <a:srgbClr val="FD3802"/>
                </a:solidFill>
                <a:latin typeface="Arial" panose="020B0604020202020204" pitchFamily="34" charset="0"/>
                <a:ea typeface="Shree Devanagari 714" charset="0"/>
                <a:cs typeface="Arial" panose="020B0604020202020204" pitchFamily="34" charset="0"/>
              </a:rPr>
              <a:t>Learn more...</a:t>
            </a:r>
          </a:p>
        </p:txBody>
      </p:sp>
      <p:pic>
        <p:nvPicPr>
          <p:cNvPr id="7" name="Picture 6">
            <a:extLst>
              <a:ext uri="{FF2B5EF4-FFF2-40B4-BE49-F238E27FC236}">
                <a16:creationId xmlns:a16="http://schemas.microsoft.com/office/drawing/2014/main" id="{437498AE-07EF-9A44-AF3B-BBFE6E53DF8E}"/>
              </a:ext>
            </a:extLst>
          </p:cNvPr>
          <p:cNvPicPr>
            <a:picLocks noChangeAspect="1"/>
          </p:cNvPicPr>
          <p:nvPr/>
        </p:nvPicPr>
        <p:blipFill>
          <a:blip r:embed="rId4">
            <a:alphaModFix amt="74000"/>
            <a:duotone>
              <a:schemeClr val="accent5">
                <a:shade val="45000"/>
                <a:satMod val="135000"/>
              </a:schemeClr>
              <a:prstClr val="white"/>
            </a:duotone>
          </a:blip>
          <a:stretch>
            <a:fillRect/>
          </a:stretch>
        </p:blipFill>
        <p:spPr>
          <a:xfrm>
            <a:off x="8796154" y="3091363"/>
            <a:ext cx="2549874" cy="2721509"/>
          </a:xfrm>
          <a:prstGeom prst="rect">
            <a:avLst/>
          </a:prstGeom>
        </p:spPr>
      </p:pic>
      <p:pic>
        <p:nvPicPr>
          <p:cNvPr id="8" name="Content Placeholder 3">
            <a:extLst>
              <a:ext uri="{FF2B5EF4-FFF2-40B4-BE49-F238E27FC236}">
                <a16:creationId xmlns:a16="http://schemas.microsoft.com/office/drawing/2014/main" id="{9667D9B5-13D3-DD43-87FA-5688DA502950}"/>
              </a:ext>
            </a:extLst>
          </p:cNvPr>
          <p:cNvPicPr>
            <a:picLocks noChangeAspect="1"/>
          </p:cNvPicPr>
          <p:nvPr/>
        </p:nvPicPr>
        <p:blipFill rotWithShape="1">
          <a:blip r:embed="rId5">
            <a:alphaModFix amt="71000"/>
            <a:extLst>
              <a:ext uri="{BEBA8EAE-BF5A-486C-A8C5-ECC9F3942E4B}">
                <a14:imgProps xmlns:a14="http://schemas.microsoft.com/office/drawing/2010/main">
                  <a14:imgLayer r:embed="rId6">
                    <a14:imgEffect>
                      <a14:brightnessContrast bright="16000"/>
                    </a14:imgEffect>
                  </a14:imgLayer>
                </a14:imgProps>
              </a:ext>
              <a:ext uri="{28A0092B-C50C-407E-A947-70E740481C1C}">
                <a14:useLocalDpi xmlns:a14="http://schemas.microsoft.com/office/drawing/2010/main" val="0"/>
              </a:ext>
            </a:extLst>
          </a:blip>
          <a:srcRect l="55395"/>
          <a:stretch/>
        </p:blipFill>
        <p:spPr>
          <a:xfrm>
            <a:off x="7643713" y="1209686"/>
            <a:ext cx="1339865" cy="1324894"/>
          </a:xfrm>
          <a:prstGeom prst="rect">
            <a:avLst/>
          </a:prstGeom>
        </p:spPr>
      </p:pic>
    </p:spTree>
    <p:extLst>
      <p:ext uri="{BB962C8B-B14F-4D97-AF65-F5344CB8AC3E}">
        <p14:creationId xmlns:p14="http://schemas.microsoft.com/office/powerpoint/2010/main" val="20677379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ChangeAspect="1"/>
          </p:cNvPicPr>
          <p:nvPr/>
        </p:nvPicPr>
        <p:blipFill rotWithShape="1">
          <a:blip r:embed="rId2">
            <a:extLst>
              <a:ext uri="{28A0092B-C50C-407E-A947-70E740481C1C}">
                <a14:useLocalDpi xmlns:a14="http://schemas.microsoft.com/office/drawing/2010/main" val="0"/>
              </a:ext>
            </a:extLst>
          </a:blip>
          <a:srcRect l="55395"/>
          <a:stretch/>
        </p:blipFill>
        <p:spPr>
          <a:xfrm>
            <a:off x="405679" y="648323"/>
            <a:ext cx="3472638" cy="3802559"/>
          </a:xfrm>
          <a:prstGeom prst="rect">
            <a:avLst/>
          </a:prstGeom>
        </p:spPr>
      </p:pic>
      <p:pic>
        <p:nvPicPr>
          <p:cNvPr id="5" name="Picture 4"/>
          <p:cNvPicPr>
            <a:picLocks noChangeAspect="1"/>
          </p:cNvPicPr>
          <p:nvPr/>
        </p:nvPicPr>
        <p:blipFill>
          <a:blip r:embed="rId3"/>
          <a:stretch>
            <a:fillRect/>
          </a:stretch>
        </p:blipFill>
        <p:spPr>
          <a:xfrm>
            <a:off x="4866191" y="368300"/>
            <a:ext cx="3175000" cy="2806700"/>
          </a:xfrm>
          <a:prstGeom prst="rect">
            <a:avLst/>
          </a:prstGeom>
        </p:spPr>
      </p:pic>
      <p:pic>
        <p:nvPicPr>
          <p:cNvPr id="6" name="Picture 5"/>
          <p:cNvPicPr>
            <a:picLocks noChangeAspect="1"/>
          </p:cNvPicPr>
          <p:nvPr/>
        </p:nvPicPr>
        <p:blipFill>
          <a:blip r:embed="rId4"/>
          <a:stretch>
            <a:fillRect/>
          </a:stretch>
        </p:blipFill>
        <p:spPr>
          <a:xfrm>
            <a:off x="6959601" y="2370667"/>
            <a:ext cx="3287182" cy="3287182"/>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60669" y="3657600"/>
            <a:ext cx="2622419" cy="2456469"/>
          </a:xfrm>
          <a:prstGeom prst="rect">
            <a:avLst/>
          </a:prstGeom>
        </p:spPr>
      </p:pic>
      <p:pic>
        <p:nvPicPr>
          <p:cNvPr id="10" name="Picture 9"/>
          <p:cNvPicPr>
            <a:picLocks noChangeAspect="1"/>
          </p:cNvPicPr>
          <p:nvPr/>
        </p:nvPicPr>
        <p:blipFill>
          <a:blip r:embed="rId6"/>
          <a:stretch>
            <a:fillRect/>
          </a:stretch>
        </p:blipFill>
        <p:spPr>
          <a:xfrm>
            <a:off x="1392636" y="114300"/>
            <a:ext cx="3737467" cy="6858000"/>
          </a:xfrm>
          <a:prstGeom prst="rect">
            <a:avLst/>
          </a:prstGeom>
        </p:spPr>
      </p:pic>
      <p:pic>
        <p:nvPicPr>
          <p:cNvPr id="11" name="Picture 10"/>
          <p:cNvPicPr>
            <a:picLocks noChangeAspect="1"/>
          </p:cNvPicPr>
          <p:nvPr/>
        </p:nvPicPr>
        <p:blipFill rotWithShape="1">
          <a:blip r:embed="rId7"/>
          <a:srcRect r="68533"/>
          <a:stretch/>
        </p:blipFill>
        <p:spPr>
          <a:xfrm>
            <a:off x="8955450" y="1341745"/>
            <a:ext cx="2205592" cy="3962967"/>
          </a:xfrm>
          <a:prstGeom prst="rect">
            <a:avLst/>
          </a:prstGeom>
        </p:spPr>
      </p:pic>
      <p:pic>
        <p:nvPicPr>
          <p:cNvPr id="12" name="Content Placeholder 3"/>
          <p:cNvPicPr>
            <a:picLocks noChangeAspect="1"/>
          </p:cNvPicPr>
          <p:nvPr/>
        </p:nvPicPr>
        <p:blipFill rotWithShape="1">
          <a:blip r:embed="rId8">
            <a:alphaModFix amt="71000"/>
            <a:extLst>
              <a:ext uri="{BEBA8EAE-BF5A-486C-A8C5-ECC9F3942E4B}">
                <a14:imgProps xmlns:a14="http://schemas.microsoft.com/office/drawing/2010/main">
                  <a14:imgLayer r:embed="rId9">
                    <a14:imgEffect>
                      <a14:brightnessContrast bright="16000"/>
                    </a14:imgEffect>
                  </a14:imgLayer>
                </a14:imgProps>
              </a:ext>
              <a:ext uri="{28A0092B-C50C-407E-A947-70E740481C1C}">
                <a14:useLocalDpi xmlns:a14="http://schemas.microsoft.com/office/drawing/2010/main" val="0"/>
              </a:ext>
            </a:extLst>
          </a:blip>
          <a:srcRect l="55395"/>
          <a:stretch/>
        </p:blipFill>
        <p:spPr>
          <a:xfrm>
            <a:off x="7329549" y="-1656769"/>
            <a:ext cx="1423284" cy="1407381"/>
          </a:xfrm>
          <a:prstGeom prst="rect">
            <a:avLst/>
          </a:prstGeom>
        </p:spPr>
      </p:pic>
      <p:pic>
        <p:nvPicPr>
          <p:cNvPr id="13" name="Picture 12"/>
          <p:cNvPicPr>
            <a:picLocks noChangeAspect="1"/>
          </p:cNvPicPr>
          <p:nvPr/>
        </p:nvPicPr>
        <p:blipFill>
          <a:blip r:embed="rId4">
            <a:alphaModFix amt="74000"/>
            <a:duotone>
              <a:schemeClr val="accent5">
                <a:shade val="45000"/>
                <a:satMod val="135000"/>
              </a:schemeClr>
              <a:prstClr val="white"/>
            </a:duotone>
          </a:blip>
          <a:stretch>
            <a:fillRect/>
          </a:stretch>
        </p:blipFill>
        <p:spPr>
          <a:xfrm>
            <a:off x="5362985" y="-2024938"/>
            <a:ext cx="1548543" cy="1548543"/>
          </a:xfrm>
          <a:prstGeom prst="rect">
            <a:avLst/>
          </a:prstGeom>
        </p:spPr>
      </p:pic>
    </p:spTree>
    <p:extLst>
      <p:ext uri="{BB962C8B-B14F-4D97-AF65-F5344CB8AC3E}">
        <p14:creationId xmlns:p14="http://schemas.microsoft.com/office/powerpoint/2010/main" val="5693584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0FE3634-6884-0D44-B01E-6E9FA60F5440}"/>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7985"/>
                    </a14:imgEffect>
                    <a14:imgEffect>
                      <a14:saturation sat="76000"/>
                    </a14:imgEffect>
                    <a14:imgEffect>
                      <a14:brightnessContrast bright="-20000" contrast="24000"/>
                    </a14:imgEffect>
                  </a14:imgLayer>
                </a14:imgProps>
              </a:ext>
              <a:ext uri="{28A0092B-C50C-407E-A947-70E740481C1C}">
                <a14:useLocalDpi xmlns:a14="http://schemas.microsoft.com/office/drawing/2010/main" val="0"/>
              </a:ext>
            </a:extLst>
          </a:blip>
          <a:srcRect t="15447" b="9439"/>
          <a:stretch/>
        </p:blipFill>
        <p:spPr>
          <a:xfrm>
            <a:off x="527523" y="660400"/>
            <a:ext cx="11073542" cy="5537200"/>
          </a:xfrm>
          <a:prstGeom prst="rect">
            <a:avLst/>
          </a:prstGeom>
          <a:noFill/>
        </p:spPr>
      </p:pic>
      <p:sp>
        <p:nvSpPr>
          <p:cNvPr id="11" name="Rectangle 10"/>
          <p:cNvSpPr/>
          <p:nvPr/>
        </p:nvSpPr>
        <p:spPr>
          <a:xfrm>
            <a:off x="527524" y="660401"/>
            <a:ext cx="11073542" cy="5537199"/>
          </a:xfrm>
          <a:prstGeom prst="rect">
            <a:avLst/>
          </a:prstGeom>
          <a:gradFill flip="none" rotWithShape="1">
            <a:gsLst>
              <a:gs pos="86000">
                <a:schemeClr val="bg1">
                  <a:alpha val="0"/>
                </a:schemeClr>
              </a:gs>
              <a:gs pos="41000">
                <a:schemeClr val="tx2">
                  <a:lumMod val="75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96DBD2C1-51D5-3C4A-8A4E-A91D150CF05F}"/>
              </a:ext>
            </a:extLst>
          </p:cNvPr>
          <p:cNvSpPr/>
          <p:nvPr/>
        </p:nvSpPr>
        <p:spPr>
          <a:xfrm>
            <a:off x="527523" y="2775285"/>
            <a:ext cx="11073542" cy="3161211"/>
          </a:xfrm>
          <a:prstGeom prst="rect">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3186305-B496-3240-A3DD-D9B8858992CB}"/>
              </a:ext>
            </a:extLst>
          </p:cNvPr>
          <p:cNvSpPr txBox="1"/>
          <p:nvPr/>
        </p:nvSpPr>
        <p:spPr>
          <a:xfrm>
            <a:off x="782220" y="2909318"/>
            <a:ext cx="5331587" cy="754053"/>
          </a:xfrm>
          <a:prstGeom prst="rect">
            <a:avLst/>
          </a:prstGeom>
          <a:noFill/>
        </p:spPr>
        <p:txBody>
          <a:bodyPr wrap="square" rtlCol="0">
            <a:spAutoFit/>
          </a:bodyPr>
          <a:lstStyle/>
          <a:p>
            <a:r>
              <a:rPr lang="en-US" sz="4300" dirty="0">
                <a:solidFill>
                  <a:schemeClr val="bg1"/>
                </a:solidFill>
                <a:latin typeface="Arial" panose="020B0604020202020204" pitchFamily="34" charset="0"/>
                <a:ea typeface="Shree Devanagari 714" charset="0"/>
                <a:cs typeface="Arial" panose="020B0604020202020204" pitchFamily="34" charset="0"/>
              </a:rPr>
              <a:t>About the Lab</a:t>
            </a:r>
          </a:p>
        </p:txBody>
      </p:sp>
      <p:sp>
        <p:nvSpPr>
          <p:cNvPr id="6" name="TextBox 5">
            <a:extLst>
              <a:ext uri="{FF2B5EF4-FFF2-40B4-BE49-F238E27FC236}">
                <a16:creationId xmlns:a16="http://schemas.microsoft.com/office/drawing/2014/main" id="{1931815B-DBE1-FA45-BC09-1E7098C6F8D1}"/>
              </a:ext>
            </a:extLst>
          </p:cNvPr>
          <p:cNvSpPr txBox="1"/>
          <p:nvPr/>
        </p:nvSpPr>
        <p:spPr>
          <a:xfrm>
            <a:off x="782219" y="3643047"/>
            <a:ext cx="8201359" cy="2169825"/>
          </a:xfrm>
          <a:prstGeom prst="rect">
            <a:avLst/>
          </a:prstGeom>
          <a:noFill/>
        </p:spPr>
        <p:txBody>
          <a:bodyPr wrap="square" rtlCol="0">
            <a:spAutoFit/>
          </a:bodyPr>
          <a:lstStyle/>
          <a:p>
            <a:r>
              <a:rPr lang="en-US" sz="1500" dirty="0">
                <a:solidFill>
                  <a:schemeClr val="bg1"/>
                </a:solidFill>
                <a:latin typeface="Arial" panose="020B0604020202020204" pitchFamily="34" charset="0"/>
                <a:ea typeface="Shree Devanagari 714" charset="0"/>
                <a:cs typeface="Arial" panose="020B0604020202020204" pitchFamily="34" charset="0"/>
              </a:rPr>
              <a:t>Research in the Mesirov lab focuses on applying machine-learning and statistical methods to functional genomics data with the goal of better understanding the underlying biological mechanisms of disease, improving stratification of patients with respect to different treatment outcomes, and identifying novel drug targets. Our lab is committed to the development of practical, accessible, </a:t>
            </a:r>
            <a:r>
              <a:rPr lang="en-US" sz="1500" dirty="0">
                <a:solidFill>
                  <a:srgbClr val="FD3802"/>
                </a:solidFill>
                <a:latin typeface="Arial" panose="020B0604020202020204" pitchFamily="34" charset="0"/>
                <a:ea typeface="Shree Devanagari 714" charset="0"/>
                <a:cs typeface="Arial" panose="020B0604020202020204" pitchFamily="34" charset="0"/>
              </a:rPr>
              <a:t>open source software tools</a:t>
            </a:r>
            <a:r>
              <a:rPr lang="en-US" sz="1500" dirty="0">
                <a:solidFill>
                  <a:schemeClr val="bg1"/>
                </a:solidFill>
                <a:latin typeface="Arial" panose="020B0604020202020204" pitchFamily="34" charset="0"/>
                <a:ea typeface="Shree Devanagari 714" charset="0"/>
                <a:cs typeface="Arial" panose="020B0604020202020204" pitchFamily="34" charset="0"/>
              </a:rPr>
              <a:t> to bring these methods to the general biomedical research community. These tools support the research of hundreds of thousands of investigators worldwide. Thus, to achieve its goals, the lab includes both computational biologists and software engineers working together to further our understanding and treatment of disease. </a:t>
            </a:r>
            <a:r>
              <a:rPr lang="en-US" sz="1500" dirty="0">
                <a:solidFill>
                  <a:srgbClr val="FD3802"/>
                </a:solidFill>
                <a:latin typeface="Arial" panose="020B0604020202020204" pitchFamily="34" charset="0"/>
                <a:ea typeface="Shree Devanagari 714" charset="0"/>
                <a:cs typeface="Arial" panose="020B0604020202020204" pitchFamily="34" charset="0"/>
              </a:rPr>
              <a:t>Learn more...</a:t>
            </a:r>
          </a:p>
        </p:txBody>
      </p:sp>
    </p:spTree>
    <p:extLst>
      <p:ext uri="{BB962C8B-B14F-4D97-AF65-F5344CB8AC3E}">
        <p14:creationId xmlns:p14="http://schemas.microsoft.com/office/powerpoint/2010/main" val="13236023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22517</TotalTime>
  <Words>190</Words>
  <Application>Microsoft Macintosh PowerPoint</Application>
  <PresentationFormat>Widescreen</PresentationFormat>
  <Paragraphs>11</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Garamond</vt:lpstr>
      <vt:lpstr>Shree Devanagari 714</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Forrest Kim</dc:creator>
  <cp:lastModifiedBy>Forrest Kim</cp:lastModifiedBy>
  <cp:revision>35</cp:revision>
  <dcterms:created xsi:type="dcterms:W3CDTF">2018-01-08T20:10:33Z</dcterms:created>
  <dcterms:modified xsi:type="dcterms:W3CDTF">2018-06-27T17:27:28Z</dcterms:modified>
</cp:coreProperties>
</file>

<file path=docProps/thumbnail.jpeg>
</file>